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9" r:id="rId4"/>
    <p:sldId id="263"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5" r:id="rId23"/>
    <p:sldId id="288" r:id="rId24"/>
    <p:sldId id="286" r:id="rId25"/>
    <p:sldId id="289" r:id="rId26"/>
    <p:sldId id="290" r:id="rId27"/>
    <p:sldId id="292" r:id="rId28"/>
    <p:sldId id="291" r:id="rId29"/>
    <p:sldId id="262" r:id="rId30"/>
    <p:sldId id="266" r:id="rId31"/>
  </p:sldIdLst>
  <p:sldSz cx="9144000" cy="6858000" type="screen4x3"/>
  <p:notesSz cx="6946900" cy="9283700"/>
  <p:custDataLst>
    <p:tags r:id="rId33"/>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CC6600"/>
    <a:srgbClr val="996633"/>
    <a:srgbClr val="993300"/>
    <a:srgbClr val="FFCC99"/>
    <a:srgbClr val="CC9900"/>
    <a:srgbClr val="FFCC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24" autoAdjust="0"/>
  </p:normalViewPr>
  <p:slideViewPr>
    <p:cSldViewPr>
      <p:cViewPr varScale="1">
        <p:scale>
          <a:sx n="101" d="100"/>
          <a:sy n="101" d="100"/>
        </p:scale>
        <p:origin x="85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lvl1pPr defTabSz="927100" eaLnBrk="0" hangingPunct="0">
              <a:defRPr sz="1200">
                <a:latin typeface="Times New Roman" pitchFamily="18" charset="0"/>
              </a:defRPr>
            </a:lvl1pPr>
          </a:lstStyle>
          <a:p>
            <a:endParaRPr lang="en-US" dirty="0"/>
          </a:p>
        </p:txBody>
      </p:sp>
      <p:sp>
        <p:nvSpPr>
          <p:cNvPr id="2057" name="Rectangle 9"/>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8" name="Rectangle 10"/>
          <p:cNvSpPr>
            <a:spLocks noGrp="1" noChangeArrowheads="1"/>
          </p:cNvSpPr>
          <p:nvPr>
            <p:ph type="body" sz="quarter" idx="3"/>
          </p:nvPr>
        </p:nvSpPr>
        <p:spPr bwMode="auto">
          <a:xfrm>
            <a:off x="925513" y="4410075"/>
            <a:ext cx="5095875"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9" name="Rectangle 11"/>
          <p:cNvSpPr>
            <a:spLocks noGrp="1" noChangeArrowheads="1"/>
          </p:cNvSpPr>
          <p:nvPr>
            <p:ph type="dt" idx="1"/>
          </p:nvPr>
        </p:nvSpPr>
        <p:spPr bwMode="auto">
          <a:xfrm>
            <a:off x="3937000" y="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lvl1pPr algn="r" defTabSz="927100" eaLnBrk="0" hangingPunct="0">
              <a:defRPr sz="1200">
                <a:latin typeface="Times New Roman" pitchFamily="18" charset="0"/>
              </a:defRPr>
            </a:lvl1pPr>
          </a:lstStyle>
          <a:p>
            <a:endParaRPr lang="en-US" dirty="0"/>
          </a:p>
        </p:txBody>
      </p:sp>
      <p:sp>
        <p:nvSpPr>
          <p:cNvPr id="2060" name="Rectangle 12"/>
          <p:cNvSpPr>
            <a:spLocks noGrp="1" noChangeArrowheads="1"/>
          </p:cNvSpPr>
          <p:nvPr>
            <p:ph type="ftr" sz="quarter" idx="4"/>
          </p:nvPr>
        </p:nvSpPr>
        <p:spPr bwMode="auto">
          <a:xfrm>
            <a:off x="0" y="882015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b" anchorCtr="0" compatLnSpc="1">
            <a:prstTxWarp prst="textNoShape">
              <a:avLst/>
            </a:prstTxWarp>
          </a:bodyPr>
          <a:lstStyle>
            <a:lvl1pPr defTabSz="927100" eaLnBrk="0" hangingPunct="0">
              <a:defRPr sz="1200">
                <a:latin typeface="Times New Roman" pitchFamily="18" charset="0"/>
              </a:defRPr>
            </a:lvl1pPr>
          </a:lstStyle>
          <a:p>
            <a:endParaRPr lang="en-US" dirty="0"/>
          </a:p>
        </p:txBody>
      </p:sp>
      <p:sp>
        <p:nvSpPr>
          <p:cNvPr id="2061" name="Rectangle 13"/>
          <p:cNvSpPr>
            <a:spLocks noGrp="1" noChangeArrowheads="1"/>
          </p:cNvSpPr>
          <p:nvPr>
            <p:ph type="sldNum" sz="quarter" idx="5"/>
          </p:nvPr>
        </p:nvSpPr>
        <p:spPr bwMode="auto">
          <a:xfrm>
            <a:off x="3937000" y="882015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b" anchorCtr="0" compatLnSpc="1">
            <a:prstTxWarp prst="textNoShape">
              <a:avLst/>
            </a:prstTxWarp>
          </a:bodyPr>
          <a:lstStyle>
            <a:lvl1pPr algn="r" defTabSz="927100" eaLnBrk="0" hangingPunct="0">
              <a:defRPr sz="1200">
                <a:latin typeface="Times New Roman" pitchFamily="18" charset="0"/>
              </a:defRPr>
            </a:lvl1pPr>
          </a:lstStyle>
          <a:p>
            <a:fld id="{C5AD84BD-B57F-44ED-B432-012949432F91}" type="slidenum">
              <a:rPr lang="en-US"/>
              <a:pPr/>
              <a:t>‹#›</a:t>
            </a:fld>
            <a:endParaRPr lang="en-US" dirty="0"/>
          </a:p>
        </p:txBody>
      </p:sp>
    </p:spTree>
    <p:extLst>
      <p:ext uri="{BB962C8B-B14F-4D97-AF65-F5344CB8AC3E}">
        <p14:creationId xmlns:p14="http://schemas.microsoft.com/office/powerpoint/2010/main" val="3480004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29</a:t>
            </a:fld>
            <a:endParaRPr lang="en-US" dirty="0"/>
          </a:p>
        </p:txBody>
      </p:sp>
    </p:spTree>
    <p:extLst>
      <p:ext uri="{BB962C8B-B14F-4D97-AF65-F5344CB8AC3E}">
        <p14:creationId xmlns:p14="http://schemas.microsoft.com/office/powerpoint/2010/main" val="60864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23" name="Rectangle 3"/>
          <p:cNvSpPr>
            <a:spLocks noGrp="1" noChangeArrowheads="1"/>
          </p:cNvSpPr>
          <p:nvPr>
            <p:ph type="ctrTitle"/>
          </p:nvPr>
        </p:nvSpPr>
        <p:spPr>
          <a:xfrm>
            <a:off x="2438400" y="3352800"/>
            <a:ext cx="6324600" cy="1371600"/>
          </a:xfrm>
        </p:spPr>
        <p:txBody>
          <a:bodyPr/>
          <a:lstStyle>
            <a:lvl1pPr>
              <a:lnSpc>
                <a:spcPct val="90000"/>
              </a:lnSpc>
              <a:defRPr sz="4800"/>
            </a:lvl1pPr>
          </a:lstStyle>
          <a:p>
            <a:pPr lvl="0"/>
            <a:r>
              <a:rPr lang="en-US" noProof="0"/>
              <a:t>Click to edit Master title style</a:t>
            </a:r>
            <a:endParaRPr lang="en-US" noProof="0" dirty="0"/>
          </a:p>
        </p:txBody>
      </p:sp>
      <p:sp>
        <p:nvSpPr>
          <p:cNvPr id="30724" name="Rectangle 4"/>
          <p:cNvSpPr>
            <a:spLocks noGrp="1" noChangeArrowheads="1"/>
          </p:cNvSpPr>
          <p:nvPr>
            <p:ph type="subTitle" idx="1"/>
          </p:nvPr>
        </p:nvSpPr>
        <p:spPr>
          <a:xfrm>
            <a:off x="2438400" y="4724400"/>
            <a:ext cx="6324600" cy="685800"/>
          </a:xfrm>
        </p:spPr>
        <p:txBody>
          <a:bodyPr/>
          <a:lstStyle>
            <a:lvl1pPr marL="0" indent="0">
              <a:lnSpc>
                <a:spcPct val="80000"/>
              </a:lnSpc>
              <a:buFont typeface="Wingdings" pitchFamily="2" charset="2"/>
              <a:buNone/>
              <a:defRPr sz="3200"/>
            </a:lvl1pPr>
          </a:lstStyle>
          <a:p>
            <a:pPr lvl="0"/>
            <a:r>
              <a:rPr lang="en-US" noProof="0"/>
              <a:t>Click to edit Master subtitle style</a:t>
            </a:r>
            <a:endParaRPr lang="en-US" noProof="0"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68220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77165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85800"/>
            <a:ext cx="5162550" cy="4876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47906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9242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706311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15291" y="685800"/>
            <a:ext cx="7095309" cy="1371600"/>
          </a:xfr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1524000" y="2057400"/>
            <a:ext cx="34671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143500" y="2057400"/>
            <a:ext cx="34671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24520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73938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5980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0908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364900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828800" y="65749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629708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9713" name="Rectangle 17"/>
          <p:cNvSpPr>
            <a:spLocks noGrp="1" noChangeArrowheads="1"/>
          </p:cNvSpPr>
          <p:nvPr>
            <p:ph type="title"/>
          </p:nvPr>
        </p:nvSpPr>
        <p:spPr bwMode="auto">
          <a:xfrm>
            <a:off x="1524000" y="685800"/>
            <a:ext cx="7086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29698" name="Rectangle 2"/>
          <p:cNvSpPr>
            <a:spLocks noGrp="1" noChangeArrowheads="1"/>
          </p:cNvSpPr>
          <p:nvPr>
            <p:ph type="body" idx="1"/>
          </p:nvPr>
        </p:nvSpPr>
        <p:spPr bwMode="auto">
          <a:xfrm>
            <a:off x="1524000" y="2057400"/>
            <a:ext cx="7086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fontAlgn="base" hangingPunct="1">
        <a:spcBef>
          <a:spcPct val="0"/>
        </a:spcBef>
        <a:spcAft>
          <a:spcPct val="0"/>
        </a:spcAft>
        <a:defRPr sz="4000" b="1">
          <a:solidFill>
            <a:schemeClr val="accent1">
              <a:lumMod val="50000"/>
            </a:schemeClr>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chemeClr val="accent1">
            <a:lumMod val="50000"/>
          </a:schemeClr>
        </a:buClr>
        <a:buSzPct val="50000"/>
        <a:buFont typeface="Wingdings" pitchFamily="2" charset="2"/>
        <a:buChar char="n"/>
        <a:defRPr sz="28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Clr>
          <a:schemeClr val="accent1">
            <a:lumMod val="50000"/>
          </a:schemeClr>
        </a:buClr>
        <a:buSzPct val="50000"/>
        <a:buFont typeface="Wingdings" pitchFamily="2" charset="2"/>
        <a:buChar char="n"/>
        <a:defRPr sz="2400">
          <a:solidFill>
            <a:schemeClr val="accent1">
              <a:lumMod val="50000"/>
            </a:schemeClr>
          </a:solidFill>
          <a:latin typeface="+mn-lt"/>
        </a:defRPr>
      </a:lvl2pPr>
      <a:lvl3pPr marL="1143000" indent="-228600" algn="l" rtl="0" eaLnBrk="1" fontAlgn="base" hangingPunct="1">
        <a:spcBef>
          <a:spcPct val="20000"/>
        </a:spcBef>
        <a:spcAft>
          <a:spcPct val="0"/>
        </a:spcAft>
        <a:buClr>
          <a:schemeClr val="accent1">
            <a:lumMod val="50000"/>
          </a:schemeClr>
        </a:buClr>
        <a:buSzPct val="50000"/>
        <a:buFont typeface="Wingdings" pitchFamily="2" charset="2"/>
        <a:buChar char="n"/>
        <a:defRPr sz="2000">
          <a:solidFill>
            <a:schemeClr val="accent1">
              <a:lumMod val="50000"/>
            </a:schemeClr>
          </a:solidFill>
          <a:latin typeface="+mn-lt"/>
        </a:defRPr>
      </a:lvl3pPr>
      <a:lvl4pPr marL="1600200" indent="-228600" algn="l" rtl="0" eaLnBrk="1" fontAlgn="base" hangingPunct="1">
        <a:spcBef>
          <a:spcPct val="20000"/>
        </a:spcBef>
        <a:spcAft>
          <a:spcPct val="0"/>
        </a:spcAft>
        <a:buClr>
          <a:schemeClr val="accent1">
            <a:lumMod val="50000"/>
          </a:schemeClr>
        </a:buClr>
        <a:buSzPct val="50000"/>
        <a:buFont typeface="Wingdings" pitchFamily="2" charset="2"/>
        <a:buChar char="n"/>
        <a:defRPr>
          <a:solidFill>
            <a:schemeClr val="accent1">
              <a:lumMod val="50000"/>
            </a:schemeClr>
          </a:solidFill>
          <a:latin typeface="+mn-lt"/>
        </a:defRPr>
      </a:lvl4pPr>
      <a:lvl5pPr marL="2057400" indent="-228600" algn="l" rtl="0" eaLnBrk="1" fontAlgn="base" hangingPunct="1">
        <a:spcBef>
          <a:spcPct val="20000"/>
        </a:spcBef>
        <a:spcAft>
          <a:spcPct val="0"/>
        </a:spcAft>
        <a:buClr>
          <a:schemeClr val="accent1">
            <a:lumMod val="50000"/>
          </a:schemeClr>
        </a:buClr>
        <a:buSzPct val="50000"/>
        <a:buFont typeface="Wingdings" pitchFamily="2" charset="2"/>
        <a:buChar char="n"/>
        <a:defRPr>
          <a:solidFill>
            <a:schemeClr val="accent1">
              <a:lumMod val="50000"/>
            </a:schemeClr>
          </a:solidFill>
          <a:latin typeface="+mn-lt"/>
        </a:defRPr>
      </a:lvl5pPr>
      <a:lvl6pPr marL="2514600" indent="-228600" algn="l" rtl="0" eaLnBrk="1" fontAlgn="base" hangingPunct="1">
        <a:spcBef>
          <a:spcPct val="20000"/>
        </a:spcBef>
        <a:spcAft>
          <a:spcPct val="0"/>
        </a:spcAft>
        <a:buClr>
          <a:schemeClr val="accent1">
            <a:lumMod val="50000"/>
          </a:schemeClr>
        </a:buClr>
        <a:buSzPct val="50000"/>
        <a:buFont typeface="Wingdings" pitchFamily="2" charset="2"/>
        <a:buChar char="n"/>
        <a:defRPr>
          <a:solidFill>
            <a:schemeClr val="accent1">
              <a:lumMod val="50000"/>
            </a:schemeClr>
          </a:solidFill>
          <a:latin typeface="+mn-lt"/>
        </a:defRPr>
      </a:lvl6pPr>
      <a:lvl7pPr marL="2971800" indent="-228600" algn="l" rtl="0" eaLnBrk="1" fontAlgn="base" hangingPunct="1">
        <a:spcBef>
          <a:spcPct val="20000"/>
        </a:spcBef>
        <a:spcAft>
          <a:spcPct val="0"/>
        </a:spcAft>
        <a:buClr>
          <a:schemeClr val="accent1">
            <a:lumMod val="50000"/>
          </a:schemeClr>
        </a:buClr>
        <a:buSzPct val="50000"/>
        <a:buFont typeface="Wingdings" pitchFamily="2" charset="2"/>
        <a:buChar char="n"/>
        <a:defRPr>
          <a:solidFill>
            <a:schemeClr val="accent1">
              <a:lumMod val="50000"/>
            </a:schemeClr>
          </a:solidFill>
          <a:latin typeface="+mn-lt"/>
        </a:defRPr>
      </a:lvl7pPr>
      <a:lvl8pPr marL="3429000" indent="-228600" algn="l" rtl="0" eaLnBrk="1" fontAlgn="base" hangingPunct="1">
        <a:spcBef>
          <a:spcPct val="20000"/>
        </a:spcBef>
        <a:spcAft>
          <a:spcPct val="0"/>
        </a:spcAft>
        <a:buClr>
          <a:schemeClr val="accent1">
            <a:lumMod val="50000"/>
          </a:schemeClr>
        </a:buClr>
        <a:buSzPct val="50000"/>
        <a:buFont typeface="Wingdings" pitchFamily="2" charset="2"/>
        <a:buChar char="n"/>
        <a:defRPr>
          <a:solidFill>
            <a:schemeClr val="accent1">
              <a:lumMod val="50000"/>
            </a:schemeClr>
          </a:solidFill>
          <a:latin typeface="+mn-lt"/>
        </a:defRPr>
      </a:lvl8pPr>
      <a:lvl9pPr marL="3886200" indent="-228600" algn="l" rtl="0" eaLnBrk="1" fontAlgn="base" hangingPunct="1">
        <a:spcBef>
          <a:spcPct val="20000"/>
        </a:spcBef>
        <a:spcAft>
          <a:spcPct val="0"/>
        </a:spcAft>
        <a:buClr>
          <a:schemeClr val="accent1">
            <a:lumMod val="50000"/>
          </a:schemeClr>
        </a:buClr>
        <a:buSzPct val="50000"/>
        <a:buFont typeface="Wingdings" pitchFamily="2" charset="2"/>
        <a:buChar char="n"/>
        <a:defRPr>
          <a:solidFill>
            <a:schemeClr val="accent1">
              <a:lumMod val="50000"/>
            </a:schemeClr>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p:txBody>
          <a:bodyPr/>
          <a:lstStyle/>
          <a:p>
            <a:r>
              <a:rPr lang="en-US" sz="4400" dirty="0"/>
              <a:t>Depot Systems 5</a:t>
            </a:r>
          </a:p>
        </p:txBody>
      </p:sp>
      <p:sp>
        <p:nvSpPr>
          <p:cNvPr id="4103" name="Rectangle 7"/>
          <p:cNvSpPr>
            <a:spLocks noGrp="1" noChangeArrowheads="1"/>
          </p:cNvSpPr>
          <p:nvPr>
            <p:ph type="subTitle" idx="1"/>
          </p:nvPr>
        </p:nvSpPr>
        <p:spPr/>
        <p:txBody>
          <a:bodyPr/>
          <a:lstStyle/>
          <a:p>
            <a:r>
              <a:rPr lang="en-US" dirty="0"/>
              <a:t>Windows Tablet App Gate Overview</a:t>
            </a:r>
          </a:p>
        </p:txBody>
      </p:sp>
      <p:pic>
        <p:nvPicPr>
          <p:cNvPr id="5" name="Picture 4">
            <a:extLst>
              <a:ext uri="{FF2B5EF4-FFF2-40B4-BE49-F238E27FC236}">
                <a16:creationId xmlns:a16="http://schemas.microsoft.com/office/drawing/2014/main" id="{2BC0F38E-B84A-4BCE-9B7F-3E0A0AE8A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050396"/>
            <a:ext cx="5553853" cy="120780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Container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The container button has the booking, Bill of Lading, load, and other container information. </a:t>
            </a:r>
          </a:p>
        </p:txBody>
      </p:sp>
      <p:pic>
        <p:nvPicPr>
          <p:cNvPr id="2" name="Picture 1">
            <a:extLst>
              <a:ext uri="{FF2B5EF4-FFF2-40B4-BE49-F238E27FC236}">
                <a16:creationId xmlns:a16="http://schemas.microsoft.com/office/drawing/2014/main" id="{F799759F-E4A0-455F-B6ED-4CBF95E21650}"/>
              </a:ext>
            </a:extLst>
          </p:cNvPr>
          <p:cNvPicPr>
            <a:picLocks noChangeAspect="1"/>
          </p:cNvPicPr>
          <p:nvPr/>
        </p:nvPicPr>
        <p:blipFill>
          <a:blip r:embed="rId2"/>
          <a:stretch>
            <a:fillRect/>
          </a:stretch>
        </p:blipFill>
        <p:spPr>
          <a:xfrm>
            <a:off x="3886200" y="266700"/>
            <a:ext cx="5053871" cy="6324600"/>
          </a:xfrm>
          <a:prstGeom prst="rect">
            <a:avLst/>
          </a:prstGeom>
        </p:spPr>
      </p:pic>
    </p:spTree>
    <p:extLst>
      <p:ext uri="{BB962C8B-B14F-4D97-AF65-F5344CB8AC3E}">
        <p14:creationId xmlns:p14="http://schemas.microsoft.com/office/powerpoint/2010/main" val="32341206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Chassis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The Chassis button has all needed chassis information, license, FMCSA and tires.</a:t>
            </a:r>
          </a:p>
        </p:txBody>
      </p:sp>
      <p:pic>
        <p:nvPicPr>
          <p:cNvPr id="3" name="Picture 2">
            <a:extLst>
              <a:ext uri="{FF2B5EF4-FFF2-40B4-BE49-F238E27FC236}">
                <a16:creationId xmlns:a16="http://schemas.microsoft.com/office/drawing/2014/main" id="{5A7554B2-A3F4-4BF6-825B-9FA9609139F7}"/>
              </a:ext>
            </a:extLst>
          </p:cNvPr>
          <p:cNvPicPr>
            <a:picLocks noChangeAspect="1"/>
          </p:cNvPicPr>
          <p:nvPr/>
        </p:nvPicPr>
        <p:blipFill>
          <a:blip r:embed="rId2"/>
          <a:stretch>
            <a:fillRect/>
          </a:stretch>
        </p:blipFill>
        <p:spPr>
          <a:xfrm>
            <a:off x="3733800" y="190500"/>
            <a:ext cx="5129784" cy="6477000"/>
          </a:xfrm>
          <a:prstGeom prst="rect">
            <a:avLst/>
          </a:prstGeom>
        </p:spPr>
      </p:pic>
    </p:spTree>
    <p:extLst>
      <p:ext uri="{BB962C8B-B14F-4D97-AF65-F5344CB8AC3E}">
        <p14:creationId xmlns:p14="http://schemas.microsoft.com/office/powerpoint/2010/main" val="36513238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Damages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The container or chassis damage buttons will display a screen image to select the location of the damages</a:t>
            </a:r>
          </a:p>
        </p:txBody>
      </p:sp>
      <p:pic>
        <p:nvPicPr>
          <p:cNvPr id="2" name="Picture 1">
            <a:extLst>
              <a:ext uri="{FF2B5EF4-FFF2-40B4-BE49-F238E27FC236}">
                <a16:creationId xmlns:a16="http://schemas.microsoft.com/office/drawing/2014/main" id="{C4522875-410D-427A-A77E-076BDF004E8C}"/>
              </a:ext>
            </a:extLst>
          </p:cNvPr>
          <p:cNvPicPr>
            <a:picLocks noChangeAspect="1"/>
          </p:cNvPicPr>
          <p:nvPr/>
        </p:nvPicPr>
        <p:blipFill>
          <a:blip r:embed="rId2"/>
          <a:stretch>
            <a:fillRect/>
          </a:stretch>
        </p:blipFill>
        <p:spPr>
          <a:xfrm>
            <a:off x="3952875" y="273050"/>
            <a:ext cx="3590925" cy="4510615"/>
          </a:xfrm>
          <a:prstGeom prst="rect">
            <a:avLst/>
          </a:prstGeom>
        </p:spPr>
      </p:pic>
      <p:pic>
        <p:nvPicPr>
          <p:cNvPr id="4" name="Picture 3">
            <a:extLst>
              <a:ext uri="{FF2B5EF4-FFF2-40B4-BE49-F238E27FC236}">
                <a16:creationId xmlns:a16="http://schemas.microsoft.com/office/drawing/2014/main" id="{DBE6B7CE-85AF-4A88-BC43-6EF41438F87A}"/>
              </a:ext>
            </a:extLst>
          </p:cNvPr>
          <p:cNvPicPr>
            <a:picLocks noChangeAspect="1"/>
          </p:cNvPicPr>
          <p:nvPr/>
        </p:nvPicPr>
        <p:blipFill>
          <a:blip r:embed="rId3"/>
          <a:stretch>
            <a:fillRect/>
          </a:stretch>
        </p:blipFill>
        <p:spPr>
          <a:xfrm>
            <a:off x="5334000" y="2266976"/>
            <a:ext cx="3505201" cy="4380244"/>
          </a:xfrm>
          <a:prstGeom prst="rect">
            <a:avLst/>
          </a:prstGeom>
        </p:spPr>
      </p:pic>
    </p:spTree>
    <p:extLst>
      <p:ext uri="{BB962C8B-B14F-4D97-AF65-F5344CB8AC3E}">
        <p14:creationId xmlns:p14="http://schemas.microsoft.com/office/powerpoint/2010/main" val="7548586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Damages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For containers, you can then select the area of the damage to get a location code.</a:t>
            </a:r>
          </a:p>
        </p:txBody>
      </p:sp>
      <p:pic>
        <p:nvPicPr>
          <p:cNvPr id="3" name="Picture 2">
            <a:extLst>
              <a:ext uri="{FF2B5EF4-FFF2-40B4-BE49-F238E27FC236}">
                <a16:creationId xmlns:a16="http://schemas.microsoft.com/office/drawing/2014/main" id="{AAAEE447-57F3-4331-AADF-07B576FF5C18}"/>
              </a:ext>
            </a:extLst>
          </p:cNvPr>
          <p:cNvPicPr>
            <a:picLocks noChangeAspect="1"/>
          </p:cNvPicPr>
          <p:nvPr/>
        </p:nvPicPr>
        <p:blipFill>
          <a:blip r:embed="rId2"/>
          <a:stretch>
            <a:fillRect/>
          </a:stretch>
        </p:blipFill>
        <p:spPr>
          <a:xfrm>
            <a:off x="3886200" y="152400"/>
            <a:ext cx="5082558" cy="6400800"/>
          </a:xfrm>
          <a:prstGeom prst="rect">
            <a:avLst/>
          </a:prstGeom>
        </p:spPr>
      </p:pic>
    </p:spTree>
    <p:extLst>
      <p:ext uri="{BB962C8B-B14F-4D97-AF65-F5344CB8AC3E}">
        <p14:creationId xmlns:p14="http://schemas.microsoft.com/office/powerpoint/2010/main" val="2568518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Damages </a:t>
            </a:r>
          </a:p>
        </p:txBody>
      </p:sp>
      <p:sp>
        <p:nvSpPr>
          <p:cNvPr id="7175" name="Rectangle 7"/>
          <p:cNvSpPr>
            <a:spLocks noGrp="1" noChangeArrowheads="1"/>
          </p:cNvSpPr>
          <p:nvPr>
            <p:ph type="body" sz="half" idx="2"/>
          </p:nvPr>
        </p:nvSpPr>
        <p:spPr>
          <a:xfrm>
            <a:off x="381000" y="866775"/>
            <a:ext cx="3505200" cy="1143000"/>
          </a:xfrm>
        </p:spPr>
        <p:txBody>
          <a:bodyPr/>
          <a:lstStyle/>
          <a:p>
            <a:r>
              <a:rPr lang="en-US" dirty="0"/>
              <a:t>Then select the damage and repair information. This information can be used to create estimates in the system as needed. </a:t>
            </a:r>
          </a:p>
          <a:p>
            <a:r>
              <a:rPr lang="en-US" dirty="0"/>
              <a:t>These damages will also print out on the interchange.</a:t>
            </a:r>
          </a:p>
        </p:txBody>
      </p:sp>
      <p:pic>
        <p:nvPicPr>
          <p:cNvPr id="2" name="Picture 1">
            <a:extLst>
              <a:ext uri="{FF2B5EF4-FFF2-40B4-BE49-F238E27FC236}">
                <a16:creationId xmlns:a16="http://schemas.microsoft.com/office/drawing/2014/main" id="{C12558D5-D103-4DAA-B18D-5EC6E1ABEC10}"/>
              </a:ext>
            </a:extLst>
          </p:cNvPr>
          <p:cNvPicPr>
            <a:picLocks noChangeAspect="1"/>
          </p:cNvPicPr>
          <p:nvPr/>
        </p:nvPicPr>
        <p:blipFill>
          <a:blip r:embed="rId2"/>
          <a:stretch>
            <a:fillRect/>
          </a:stretch>
        </p:blipFill>
        <p:spPr>
          <a:xfrm>
            <a:off x="3886200" y="273050"/>
            <a:ext cx="5103826" cy="6394450"/>
          </a:xfrm>
          <a:prstGeom prst="rect">
            <a:avLst/>
          </a:prstGeom>
        </p:spPr>
      </p:pic>
    </p:spTree>
    <p:extLst>
      <p:ext uri="{BB962C8B-B14F-4D97-AF65-F5344CB8AC3E}">
        <p14:creationId xmlns:p14="http://schemas.microsoft.com/office/powerpoint/2010/main" val="2105421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Pictures </a:t>
            </a:r>
          </a:p>
        </p:txBody>
      </p:sp>
      <p:sp>
        <p:nvSpPr>
          <p:cNvPr id="7175" name="Rectangle 7"/>
          <p:cNvSpPr>
            <a:spLocks noGrp="1" noChangeArrowheads="1"/>
          </p:cNvSpPr>
          <p:nvPr>
            <p:ph type="body" sz="half" idx="2"/>
          </p:nvPr>
        </p:nvSpPr>
        <p:spPr>
          <a:xfrm>
            <a:off x="457200" y="838200"/>
            <a:ext cx="3505200" cy="1600200"/>
          </a:xfrm>
        </p:spPr>
        <p:txBody>
          <a:bodyPr/>
          <a:lstStyle/>
          <a:p>
            <a:r>
              <a:rPr lang="en-US" dirty="0"/>
              <a:t>Click the Photo button to take pictures as needed. There is no limit to the amount of pictures taken. All pictures will auto save back in to the system and will be connected to the gate in.</a:t>
            </a:r>
          </a:p>
          <a:p>
            <a:r>
              <a:rPr lang="en-US" dirty="0"/>
              <a:t>Each picture will have the unit number and date / time imbedded into the bottom of the picture when saved.</a:t>
            </a:r>
          </a:p>
        </p:txBody>
      </p:sp>
      <p:pic>
        <p:nvPicPr>
          <p:cNvPr id="3" name="Picture 2">
            <a:extLst>
              <a:ext uri="{FF2B5EF4-FFF2-40B4-BE49-F238E27FC236}">
                <a16:creationId xmlns:a16="http://schemas.microsoft.com/office/drawing/2014/main" id="{2D1BF244-1403-4C65-AA7C-A6EAC880CAA2}"/>
              </a:ext>
            </a:extLst>
          </p:cNvPr>
          <p:cNvPicPr>
            <a:picLocks noChangeAspect="1"/>
          </p:cNvPicPr>
          <p:nvPr/>
        </p:nvPicPr>
        <p:blipFill>
          <a:blip r:embed="rId2"/>
          <a:stretch>
            <a:fillRect/>
          </a:stretch>
        </p:blipFill>
        <p:spPr>
          <a:xfrm>
            <a:off x="3810000" y="171450"/>
            <a:ext cx="5177711" cy="6515100"/>
          </a:xfrm>
          <a:prstGeom prst="rect">
            <a:avLst/>
          </a:prstGeom>
        </p:spPr>
      </p:pic>
    </p:spTree>
    <p:extLst>
      <p:ext uri="{BB962C8B-B14F-4D97-AF65-F5344CB8AC3E}">
        <p14:creationId xmlns:p14="http://schemas.microsoft.com/office/powerpoint/2010/main" val="23162688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Once you have all the information needed click save to have the driver sign and gate in the unit. </a:t>
            </a:r>
          </a:p>
        </p:txBody>
      </p:sp>
      <p:pic>
        <p:nvPicPr>
          <p:cNvPr id="2" name="Picture 1">
            <a:extLst>
              <a:ext uri="{FF2B5EF4-FFF2-40B4-BE49-F238E27FC236}">
                <a16:creationId xmlns:a16="http://schemas.microsoft.com/office/drawing/2014/main" id="{38BE36C9-5595-4DF0-858E-425D2C263C8F}"/>
              </a:ext>
            </a:extLst>
          </p:cNvPr>
          <p:cNvPicPr>
            <a:picLocks noChangeAspect="1"/>
          </p:cNvPicPr>
          <p:nvPr/>
        </p:nvPicPr>
        <p:blipFill>
          <a:blip r:embed="rId2"/>
          <a:stretch>
            <a:fillRect/>
          </a:stretch>
        </p:blipFill>
        <p:spPr>
          <a:xfrm>
            <a:off x="3810000" y="228600"/>
            <a:ext cx="5089882" cy="6400800"/>
          </a:xfrm>
          <a:prstGeom prst="rect">
            <a:avLst/>
          </a:prstGeom>
        </p:spPr>
      </p:pic>
    </p:spTree>
    <p:extLst>
      <p:ext uri="{BB962C8B-B14F-4D97-AF65-F5344CB8AC3E}">
        <p14:creationId xmlns:p14="http://schemas.microsoft.com/office/powerpoint/2010/main" val="5351574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Save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You can get a driver signature on the screen. This signature will print on the interchange and save back into the system with the gate in. </a:t>
            </a:r>
          </a:p>
        </p:txBody>
      </p:sp>
      <p:pic>
        <p:nvPicPr>
          <p:cNvPr id="3" name="Picture 2">
            <a:extLst>
              <a:ext uri="{FF2B5EF4-FFF2-40B4-BE49-F238E27FC236}">
                <a16:creationId xmlns:a16="http://schemas.microsoft.com/office/drawing/2014/main" id="{A0E3703C-CFF1-4407-9B40-C9DADA2BA8A8}"/>
              </a:ext>
            </a:extLst>
          </p:cNvPr>
          <p:cNvPicPr>
            <a:picLocks noChangeAspect="1"/>
          </p:cNvPicPr>
          <p:nvPr/>
        </p:nvPicPr>
        <p:blipFill>
          <a:blip r:embed="rId2"/>
          <a:stretch>
            <a:fillRect/>
          </a:stretch>
        </p:blipFill>
        <p:spPr>
          <a:xfrm>
            <a:off x="3842645" y="273049"/>
            <a:ext cx="5141012" cy="6448425"/>
          </a:xfrm>
          <a:prstGeom prst="rect">
            <a:avLst/>
          </a:prstGeom>
        </p:spPr>
      </p:pic>
    </p:spTree>
    <p:extLst>
      <p:ext uri="{BB962C8B-B14F-4D97-AF65-F5344CB8AC3E}">
        <p14:creationId xmlns:p14="http://schemas.microsoft.com/office/powerpoint/2010/main" val="33000850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Interchange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The gate in will print a Bluetooth or full laser print per the account settings.</a:t>
            </a:r>
          </a:p>
          <a:p>
            <a:r>
              <a:rPr lang="en-US" dirty="0"/>
              <a:t>Sample Bluetooth hip printer print out.</a:t>
            </a:r>
          </a:p>
          <a:p>
            <a:r>
              <a:rPr lang="en-US" dirty="0"/>
              <a:t>All interchanges will save into the system and can be reprinted or emailed at any time.</a:t>
            </a:r>
          </a:p>
          <a:p>
            <a:endParaRPr lang="en-US" dirty="0"/>
          </a:p>
        </p:txBody>
      </p:sp>
      <p:pic>
        <p:nvPicPr>
          <p:cNvPr id="2" name="Picture 1">
            <a:extLst>
              <a:ext uri="{FF2B5EF4-FFF2-40B4-BE49-F238E27FC236}">
                <a16:creationId xmlns:a16="http://schemas.microsoft.com/office/drawing/2014/main" id="{A52E2B28-A57B-4711-9317-B1097F980AD8}"/>
              </a:ext>
            </a:extLst>
          </p:cNvPr>
          <p:cNvPicPr>
            <a:picLocks noChangeAspect="1"/>
          </p:cNvPicPr>
          <p:nvPr/>
        </p:nvPicPr>
        <p:blipFill>
          <a:blip r:embed="rId2"/>
          <a:stretch>
            <a:fillRect/>
          </a:stretch>
        </p:blipFill>
        <p:spPr>
          <a:xfrm>
            <a:off x="4343400" y="248899"/>
            <a:ext cx="4562171" cy="6360202"/>
          </a:xfrm>
          <a:prstGeom prst="rect">
            <a:avLst/>
          </a:prstGeom>
        </p:spPr>
      </p:pic>
    </p:spTree>
    <p:extLst>
      <p:ext uri="{BB962C8B-B14F-4D97-AF65-F5344CB8AC3E}">
        <p14:creationId xmlns:p14="http://schemas.microsoft.com/office/powerpoint/2010/main" val="36575994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Save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Each gate in will save real time back to the main system. The gate will be instantly accessible in the system and EDI will send out in 5-10 minutes.</a:t>
            </a:r>
          </a:p>
        </p:txBody>
      </p:sp>
      <p:pic>
        <p:nvPicPr>
          <p:cNvPr id="3" name="Picture 2">
            <a:extLst>
              <a:ext uri="{FF2B5EF4-FFF2-40B4-BE49-F238E27FC236}">
                <a16:creationId xmlns:a16="http://schemas.microsoft.com/office/drawing/2014/main" id="{355CABF8-A03B-459F-83AE-79D25306D4DD}"/>
              </a:ext>
            </a:extLst>
          </p:cNvPr>
          <p:cNvPicPr>
            <a:picLocks noChangeAspect="1"/>
          </p:cNvPicPr>
          <p:nvPr/>
        </p:nvPicPr>
        <p:blipFill>
          <a:blip r:embed="rId2"/>
          <a:stretch>
            <a:fillRect/>
          </a:stretch>
        </p:blipFill>
        <p:spPr>
          <a:xfrm>
            <a:off x="1524000" y="1600200"/>
            <a:ext cx="7464489" cy="3810000"/>
          </a:xfrm>
          <a:prstGeom prst="rect">
            <a:avLst/>
          </a:prstGeom>
        </p:spPr>
      </p:pic>
    </p:spTree>
    <p:extLst>
      <p:ext uri="{BB962C8B-B14F-4D97-AF65-F5344CB8AC3E}">
        <p14:creationId xmlns:p14="http://schemas.microsoft.com/office/powerpoint/2010/main" val="11254474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028700" y="228600"/>
            <a:ext cx="7086600" cy="1371600"/>
          </a:xfrm>
        </p:spPr>
        <p:txBody>
          <a:bodyPr/>
          <a:lstStyle/>
          <a:p>
            <a:r>
              <a:rPr lang="en-US" dirty="0"/>
              <a:t>Windows Tablet App Add-On </a:t>
            </a:r>
          </a:p>
        </p:txBody>
      </p:sp>
      <p:sp>
        <p:nvSpPr>
          <p:cNvPr id="5127" name="Rectangle 7"/>
          <p:cNvSpPr>
            <a:spLocks noGrp="1" noChangeArrowheads="1"/>
          </p:cNvSpPr>
          <p:nvPr>
            <p:ph type="body" idx="1"/>
          </p:nvPr>
        </p:nvSpPr>
        <p:spPr>
          <a:xfrm>
            <a:off x="1600200" y="1524001"/>
            <a:ext cx="7086600" cy="3505200"/>
          </a:xfrm>
        </p:spPr>
        <p:txBody>
          <a:bodyPr/>
          <a:lstStyle/>
          <a:p>
            <a:r>
              <a:rPr lang="en-US" dirty="0"/>
              <a:t>Supports Full Gate In, Gate Out, Status Change, and Yard Check</a:t>
            </a:r>
          </a:p>
          <a:p>
            <a:r>
              <a:rPr lang="en-US" dirty="0"/>
              <a:t>Full Estimate writer and ability to write estimates on Gate In screen </a:t>
            </a:r>
          </a:p>
          <a:p>
            <a:r>
              <a:rPr lang="en-US" dirty="0"/>
              <a:t>Uses any Windows 10 tablet</a:t>
            </a:r>
          </a:p>
          <a:p>
            <a:r>
              <a:rPr lang="en-US" dirty="0"/>
              <a:t>Supports Bluetooth hip printers and or full laser prints.</a:t>
            </a:r>
          </a:p>
          <a:p>
            <a:r>
              <a:rPr lang="en-US" dirty="0"/>
              <a:t>Saves all data in real time to server</a:t>
            </a:r>
          </a:p>
          <a:p>
            <a:pPr marL="0" indent="0">
              <a:buNone/>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Damage Estimates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Each gate in will save any damages to the gate in and can create estimates. There are a number of control switches that can be set to auto or manual create estimates. Below shows the estimate asking to pull in damages from the gate in. </a:t>
            </a:r>
          </a:p>
        </p:txBody>
      </p:sp>
      <p:pic>
        <p:nvPicPr>
          <p:cNvPr id="2" name="Picture 1">
            <a:extLst>
              <a:ext uri="{FF2B5EF4-FFF2-40B4-BE49-F238E27FC236}">
                <a16:creationId xmlns:a16="http://schemas.microsoft.com/office/drawing/2014/main" id="{5C858E87-49F6-43A2-AA10-532E8DC78BDF}"/>
              </a:ext>
            </a:extLst>
          </p:cNvPr>
          <p:cNvPicPr>
            <a:picLocks noChangeAspect="1"/>
          </p:cNvPicPr>
          <p:nvPr/>
        </p:nvPicPr>
        <p:blipFill>
          <a:blip r:embed="rId2"/>
          <a:stretch>
            <a:fillRect/>
          </a:stretch>
        </p:blipFill>
        <p:spPr>
          <a:xfrm>
            <a:off x="1219200" y="2055767"/>
            <a:ext cx="7722775" cy="3735433"/>
          </a:xfrm>
          <a:prstGeom prst="rect">
            <a:avLst/>
          </a:prstGeom>
        </p:spPr>
      </p:pic>
    </p:spTree>
    <p:extLst>
      <p:ext uri="{BB962C8B-B14F-4D97-AF65-F5344CB8AC3E}">
        <p14:creationId xmlns:p14="http://schemas.microsoft.com/office/powerpoint/2010/main" val="23533468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Estimate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Below shows the damages that were pulled in from the gate in damages pick list. The estimate will also contain any pictures from the gate in.</a:t>
            </a:r>
          </a:p>
        </p:txBody>
      </p:sp>
      <p:pic>
        <p:nvPicPr>
          <p:cNvPr id="5" name="Picture 4">
            <a:extLst>
              <a:ext uri="{FF2B5EF4-FFF2-40B4-BE49-F238E27FC236}">
                <a16:creationId xmlns:a16="http://schemas.microsoft.com/office/drawing/2014/main" id="{0C6416C5-1377-4D27-99FB-D32D47A37BD4}"/>
              </a:ext>
            </a:extLst>
          </p:cNvPr>
          <p:cNvPicPr>
            <a:picLocks noChangeAspect="1"/>
          </p:cNvPicPr>
          <p:nvPr/>
        </p:nvPicPr>
        <p:blipFill>
          <a:blip r:embed="rId2"/>
          <a:stretch>
            <a:fillRect/>
          </a:stretch>
        </p:blipFill>
        <p:spPr>
          <a:xfrm>
            <a:off x="1524000" y="1676400"/>
            <a:ext cx="7345079" cy="3810000"/>
          </a:xfrm>
          <a:prstGeom prst="rect">
            <a:avLst/>
          </a:prstGeom>
        </p:spPr>
      </p:pic>
    </p:spTree>
    <p:extLst>
      <p:ext uri="{BB962C8B-B14F-4D97-AF65-F5344CB8AC3E}">
        <p14:creationId xmlns:p14="http://schemas.microsoft.com/office/powerpoint/2010/main" val="400485868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Out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Full gate out control is supported on the tablet system. All safety controls found in the PC gate out screen work the same from the tablet gate out.</a:t>
            </a:r>
          </a:p>
          <a:p>
            <a:endParaRPr lang="en-US" dirty="0"/>
          </a:p>
          <a:p>
            <a:r>
              <a:rPr lang="en-US" dirty="0"/>
              <a:t>Auto equipment mounting of container, chassis, and gensets is performed on the screen. </a:t>
            </a:r>
          </a:p>
        </p:txBody>
      </p:sp>
      <p:pic>
        <p:nvPicPr>
          <p:cNvPr id="3" name="Picture 2">
            <a:extLst>
              <a:ext uri="{FF2B5EF4-FFF2-40B4-BE49-F238E27FC236}">
                <a16:creationId xmlns:a16="http://schemas.microsoft.com/office/drawing/2014/main" id="{AFEA665F-21A3-4C88-8BCC-865AB7CEE2C7}"/>
              </a:ext>
            </a:extLst>
          </p:cNvPr>
          <p:cNvPicPr>
            <a:picLocks noChangeAspect="1"/>
          </p:cNvPicPr>
          <p:nvPr/>
        </p:nvPicPr>
        <p:blipFill>
          <a:blip r:embed="rId2"/>
          <a:stretch>
            <a:fillRect/>
          </a:stretch>
        </p:blipFill>
        <p:spPr>
          <a:xfrm>
            <a:off x="3994085" y="304800"/>
            <a:ext cx="4997515" cy="6286500"/>
          </a:xfrm>
          <a:prstGeom prst="rect">
            <a:avLst/>
          </a:prstGeom>
        </p:spPr>
      </p:pic>
    </p:spTree>
    <p:extLst>
      <p:ext uri="{BB962C8B-B14F-4D97-AF65-F5344CB8AC3E}">
        <p14:creationId xmlns:p14="http://schemas.microsoft.com/office/powerpoint/2010/main" val="27619438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Out Booking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Users can search bookings on the tablet screen and get all booking remarks or warning messages for the booking.</a:t>
            </a:r>
          </a:p>
        </p:txBody>
      </p:sp>
      <p:pic>
        <p:nvPicPr>
          <p:cNvPr id="2" name="Picture 1">
            <a:extLst>
              <a:ext uri="{FF2B5EF4-FFF2-40B4-BE49-F238E27FC236}">
                <a16:creationId xmlns:a16="http://schemas.microsoft.com/office/drawing/2014/main" id="{501C3D51-AAE9-4CF8-AD0F-F0CC68147FBA}"/>
              </a:ext>
            </a:extLst>
          </p:cNvPr>
          <p:cNvPicPr>
            <a:picLocks noChangeAspect="1"/>
          </p:cNvPicPr>
          <p:nvPr/>
        </p:nvPicPr>
        <p:blipFill>
          <a:blip r:embed="rId2"/>
          <a:stretch>
            <a:fillRect/>
          </a:stretch>
        </p:blipFill>
        <p:spPr>
          <a:xfrm>
            <a:off x="3900221" y="273050"/>
            <a:ext cx="5091379" cy="6400800"/>
          </a:xfrm>
          <a:prstGeom prst="rect">
            <a:avLst/>
          </a:prstGeom>
        </p:spPr>
      </p:pic>
    </p:spTree>
    <p:extLst>
      <p:ext uri="{BB962C8B-B14F-4D97-AF65-F5344CB8AC3E}">
        <p14:creationId xmlns:p14="http://schemas.microsoft.com/office/powerpoint/2010/main" val="38563917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Out Equipment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Equipment checking is performed to verify equipment, status, and other settings before allowing the equipment to gate out.</a:t>
            </a:r>
          </a:p>
        </p:txBody>
      </p:sp>
      <p:pic>
        <p:nvPicPr>
          <p:cNvPr id="3" name="Picture 2">
            <a:extLst>
              <a:ext uri="{FF2B5EF4-FFF2-40B4-BE49-F238E27FC236}">
                <a16:creationId xmlns:a16="http://schemas.microsoft.com/office/drawing/2014/main" id="{787F53ED-15A4-4229-BE22-24D9F1D47BC1}"/>
              </a:ext>
            </a:extLst>
          </p:cNvPr>
          <p:cNvPicPr>
            <a:picLocks noChangeAspect="1"/>
          </p:cNvPicPr>
          <p:nvPr/>
        </p:nvPicPr>
        <p:blipFill>
          <a:blip r:embed="rId2"/>
          <a:stretch>
            <a:fillRect/>
          </a:stretch>
        </p:blipFill>
        <p:spPr>
          <a:xfrm>
            <a:off x="3810000" y="273050"/>
            <a:ext cx="5055328" cy="6324600"/>
          </a:xfrm>
          <a:prstGeom prst="rect">
            <a:avLst/>
          </a:prstGeom>
        </p:spPr>
      </p:pic>
    </p:spTree>
    <p:extLst>
      <p:ext uri="{BB962C8B-B14F-4D97-AF65-F5344CB8AC3E}">
        <p14:creationId xmlns:p14="http://schemas.microsoft.com/office/powerpoint/2010/main" val="22462461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Out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Once all information is entered and cleared, the gate out can be saved.</a:t>
            </a:r>
          </a:p>
        </p:txBody>
      </p:sp>
      <p:pic>
        <p:nvPicPr>
          <p:cNvPr id="2" name="Picture 1">
            <a:extLst>
              <a:ext uri="{FF2B5EF4-FFF2-40B4-BE49-F238E27FC236}">
                <a16:creationId xmlns:a16="http://schemas.microsoft.com/office/drawing/2014/main" id="{4DDE6610-6373-46C9-B3D8-3A4E123E03B4}"/>
              </a:ext>
            </a:extLst>
          </p:cNvPr>
          <p:cNvPicPr>
            <a:picLocks noChangeAspect="1"/>
          </p:cNvPicPr>
          <p:nvPr/>
        </p:nvPicPr>
        <p:blipFill>
          <a:blip r:embed="rId2"/>
          <a:stretch>
            <a:fillRect/>
          </a:stretch>
        </p:blipFill>
        <p:spPr>
          <a:xfrm>
            <a:off x="3962400" y="266700"/>
            <a:ext cx="5042292" cy="6324600"/>
          </a:xfrm>
          <a:prstGeom prst="rect">
            <a:avLst/>
          </a:prstGeom>
        </p:spPr>
      </p:pic>
    </p:spTree>
    <p:extLst>
      <p:ext uri="{BB962C8B-B14F-4D97-AF65-F5344CB8AC3E}">
        <p14:creationId xmlns:p14="http://schemas.microsoft.com/office/powerpoint/2010/main" val="10089966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Out Save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Gate will then get a drivers signature to complete the process.</a:t>
            </a:r>
          </a:p>
        </p:txBody>
      </p:sp>
      <p:pic>
        <p:nvPicPr>
          <p:cNvPr id="3" name="Picture 2">
            <a:extLst>
              <a:ext uri="{FF2B5EF4-FFF2-40B4-BE49-F238E27FC236}">
                <a16:creationId xmlns:a16="http://schemas.microsoft.com/office/drawing/2014/main" id="{4BEE04CC-50C6-40BC-80CE-6929E54EC009}"/>
              </a:ext>
            </a:extLst>
          </p:cNvPr>
          <p:cNvPicPr>
            <a:picLocks noChangeAspect="1"/>
          </p:cNvPicPr>
          <p:nvPr/>
        </p:nvPicPr>
        <p:blipFill>
          <a:blip r:embed="rId2"/>
          <a:stretch>
            <a:fillRect/>
          </a:stretch>
        </p:blipFill>
        <p:spPr>
          <a:xfrm>
            <a:off x="3810000" y="263525"/>
            <a:ext cx="5148955" cy="6477000"/>
          </a:xfrm>
          <a:prstGeom prst="rect">
            <a:avLst/>
          </a:prstGeom>
        </p:spPr>
      </p:pic>
    </p:spTree>
    <p:extLst>
      <p:ext uri="{BB962C8B-B14F-4D97-AF65-F5344CB8AC3E}">
        <p14:creationId xmlns:p14="http://schemas.microsoft.com/office/powerpoint/2010/main" val="14107145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Status Screen</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The Status screen will allow updating units in yard. You can change the status, location, and other values. You can also mount and ground containers from here and add chassis to stack numbers.</a:t>
            </a:r>
          </a:p>
        </p:txBody>
      </p:sp>
      <p:pic>
        <p:nvPicPr>
          <p:cNvPr id="2" name="Picture 1">
            <a:extLst>
              <a:ext uri="{FF2B5EF4-FFF2-40B4-BE49-F238E27FC236}">
                <a16:creationId xmlns:a16="http://schemas.microsoft.com/office/drawing/2014/main" id="{FD0299C1-8667-47B9-A586-FD8EEF5445AD}"/>
              </a:ext>
            </a:extLst>
          </p:cNvPr>
          <p:cNvPicPr>
            <a:picLocks noChangeAspect="1"/>
          </p:cNvPicPr>
          <p:nvPr/>
        </p:nvPicPr>
        <p:blipFill>
          <a:blip r:embed="rId2"/>
          <a:stretch>
            <a:fillRect/>
          </a:stretch>
        </p:blipFill>
        <p:spPr>
          <a:xfrm>
            <a:off x="4004909" y="304800"/>
            <a:ext cx="5054948" cy="6340474"/>
          </a:xfrm>
          <a:prstGeom prst="rect">
            <a:avLst/>
          </a:prstGeom>
        </p:spPr>
      </p:pic>
    </p:spTree>
    <p:extLst>
      <p:ext uri="{BB962C8B-B14F-4D97-AF65-F5344CB8AC3E}">
        <p14:creationId xmlns:p14="http://schemas.microsoft.com/office/powerpoint/2010/main" val="42574637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Yard Check</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The Yard Check screen can be used to preform inventory checking of all equipment at the depot or terminal. </a:t>
            </a:r>
          </a:p>
          <a:p>
            <a:r>
              <a:rPr lang="en-US" dirty="0"/>
              <a:t>This screen also allows updating of unit location in the yard via the lot location or optional GPS.</a:t>
            </a:r>
          </a:p>
        </p:txBody>
      </p:sp>
      <p:pic>
        <p:nvPicPr>
          <p:cNvPr id="2" name="Picture 1">
            <a:extLst>
              <a:ext uri="{FF2B5EF4-FFF2-40B4-BE49-F238E27FC236}">
                <a16:creationId xmlns:a16="http://schemas.microsoft.com/office/drawing/2014/main" id="{DBEA0FEE-8D00-46A0-9052-052BE7312344}"/>
              </a:ext>
            </a:extLst>
          </p:cNvPr>
          <p:cNvPicPr>
            <a:picLocks noChangeAspect="1"/>
          </p:cNvPicPr>
          <p:nvPr/>
        </p:nvPicPr>
        <p:blipFill>
          <a:blip r:embed="rId2"/>
          <a:stretch>
            <a:fillRect/>
          </a:stretch>
        </p:blipFill>
        <p:spPr>
          <a:xfrm>
            <a:off x="3886200" y="190500"/>
            <a:ext cx="5165296" cy="6477000"/>
          </a:xfrm>
          <a:prstGeom prst="rect">
            <a:avLst/>
          </a:prstGeom>
        </p:spPr>
      </p:pic>
    </p:spTree>
    <p:extLst>
      <p:ext uri="{BB962C8B-B14F-4D97-AF65-F5344CB8AC3E}">
        <p14:creationId xmlns:p14="http://schemas.microsoft.com/office/powerpoint/2010/main" val="26142442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p:txBody>
          <a:bodyPr/>
          <a:lstStyle/>
          <a:p>
            <a:r>
              <a:rPr lang="en-US" dirty="0"/>
              <a:t>What's Next?</a:t>
            </a:r>
          </a:p>
        </p:txBody>
      </p:sp>
      <p:sp>
        <p:nvSpPr>
          <p:cNvPr id="10247" name="Rectangle 7"/>
          <p:cNvSpPr>
            <a:spLocks noGrp="1" noChangeArrowheads="1"/>
          </p:cNvSpPr>
          <p:nvPr>
            <p:ph type="body" idx="1"/>
          </p:nvPr>
        </p:nvSpPr>
        <p:spPr/>
        <p:txBody>
          <a:bodyPr/>
          <a:lstStyle/>
          <a:p>
            <a:r>
              <a:rPr lang="en-US" dirty="0"/>
              <a:t>Please see our other PowerPoint presentations for the Windows Tablet Estimate system to support the PC gate system. </a:t>
            </a:r>
          </a:p>
          <a:p>
            <a:r>
              <a:rPr lang="en-US" dirty="0"/>
              <a:t>Contact Depot Systems to get a full trial system.</a:t>
            </a:r>
          </a:p>
          <a:p>
            <a:endParaRPr lang="en-US" dirty="0"/>
          </a:p>
          <a:p>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Tablet Security</a:t>
            </a:r>
          </a:p>
        </p:txBody>
      </p:sp>
      <p:sp>
        <p:nvSpPr>
          <p:cNvPr id="7175" name="Rectangle 7"/>
          <p:cNvSpPr>
            <a:spLocks noGrp="1" noChangeArrowheads="1"/>
          </p:cNvSpPr>
          <p:nvPr>
            <p:ph type="body" sz="half" idx="2"/>
          </p:nvPr>
        </p:nvSpPr>
        <p:spPr>
          <a:xfrm>
            <a:off x="457200" y="838200"/>
            <a:ext cx="6248400" cy="698500"/>
          </a:xfrm>
        </p:spPr>
        <p:txBody>
          <a:bodyPr/>
          <a:lstStyle/>
          <a:p>
            <a:r>
              <a:rPr lang="en-US" dirty="0"/>
              <a:t>All tablet app software controls are set within the DS5 PC system. Each user has their own settings as shown below.</a:t>
            </a:r>
          </a:p>
        </p:txBody>
      </p:sp>
      <p:pic>
        <p:nvPicPr>
          <p:cNvPr id="4" name="Picture 3">
            <a:extLst>
              <a:ext uri="{FF2B5EF4-FFF2-40B4-BE49-F238E27FC236}">
                <a16:creationId xmlns:a16="http://schemas.microsoft.com/office/drawing/2014/main" id="{9012A930-EE84-4974-8AED-C8877C18DDD3}"/>
              </a:ext>
            </a:extLst>
          </p:cNvPr>
          <p:cNvPicPr>
            <a:picLocks noChangeAspect="1"/>
          </p:cNvPicPr>
          <p:nvPr/>
        </p:nvPicPr>
        <p:blipFill>
          <a:blip r:embed="rId2"/>
          <a:stretch>
            <a:fillRect/>
          </a:stretch>
        </p:blipFill>
        <p:spPr>
          <a:xfrm>
            <a:off x="762000" y="1452924"/>
            <a:ext cx="8305800" cy="439576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FCAF62-9FFB-4452-BDCC-0F15A985E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514600"/>
            <a:ext cx="5203464" cy="1131608"/>
          </a:xfrm>
          <a:prstGeom prst="rect">
            <a:avLst/>
          </a:prstGeom>
        </p:spPr>
      </p:pic>
      <p:sp>
        <p:nvSpPr>
          <p:cNvPr id="4" name="TextBox 3">
            <a:extLst>
              <a:ext uri="{FF2B5EF4-FFF2-40B4-BE49-F238E27FC236}">
                <a16:creationId xmlns:a16="http://schemas.microsoft.com/office/drawing/2014/main" id="{46A1895D-1752-450A-A9A5-E06B923E5906}"/>
              </a:ext>
            </a:extLst>
          </p:cNvPr>
          <p:cNvSpPr txBox="1"/>
          <p:nvPr/>
        </p:nvSpPr>
        <p:spPr>
          <a:xfrm>
            <a:off x="4343400" y="5638800"/>
            <a:ext cx="4038600" cy="461665"/>
          </a:xfrm>
          <a:prstGeom prst="rect">
            <a:avLst/>
          </a:prstGeom>
          <a:noFill/>
        </p:spPr>
        <p:txBody>
          <a:bodyPr wrap="square" rtlCol="0">
            <a:spAutoFit/>
          </a:bodyPr>
          <a:lstStyle/>
          <a:p>
            <a:r>
              <a:rPr lang="en-US" dirty="0">
                <a:solidFill>
                  <a:schemeClr val="bg2"/>
                </a:solidFill>
                <a:latin typeface="Arial Black" panose="020B0A04020102020204" pitchFamily="34" charset="0"/>
              </a:rPr>
              <a:t>depotsystems.com</a:t>
            </a:r>
          </a:p>
        </p:txBody>
      </p:sp>
    </p:spTree>
    <p:extLst>
      <p:ext uri="{BB962C8B-B14F-4D97-AF65-F5344CB8AC3E}">
        <p14:creationId xmlns:p14="http://schemas.microsoft.com/office/powerpoint/2010/main" val="18119470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Login </a:t>
            </a:r>
          </a:p>
        </p:txBody>
      </p:sp>
      <p:sp>
        <p:nvSpPr>
          <p:cNvPr id="7175" name="Rectangle 7"/>
          <p:cNvSpPr>
            <a:spLocks noGrp="1" noChangeArrowheads="1"/>
          </p:cNvSpPr>
          <p:nvPr>
            <p:ph type="body" sz="half" idx="2"/>
          </p:nvPr>
        </p:nvSpPr>
        <p:spPr>
          <a:xfrm>
            <a:off x="457200" y="838200"/>
            <a:ext cx="3505200" cy="698500"/>
          </a:xfrm>
        </p:spPr>
        <p:txBody>
          <a:bodyPr/>
          <a:lstStyle/>
          <a:p>
            <a:r>
              <a:rPr lang="en-US" dirty="0"/>
              <a:t>Each user requires a login, once the user logs in, all accounts, trucker codes, damage codes, etc. will download to the tablet.</a:t>
            </a:r>
          </a:p>
        </p:txBody>
      </p:sp>
      <p:pic>
        <p:nvPicPr>
          <p:cNvPr id="3" name="Picture 2">
            <a:extLst>
              <a:ext uri="{FF2B5EF4-FFF2-40B4-BE49-F238E27FC236}">
                <a16:creationId xmlns:a16="http://schemas.microsoft.com/office/drawing/2014/main" id="{7ADEA20B-FC59-4BF4-8389-8D052E477A94}"/>
              </a:ext>
            </a:extLst>
          </p:cNvPr>
          <p:cNvPicPr>
            <a:picLocks noChangeAspect="1"/>
          </p:cNvPicPr>
          <p:nvPr/>
        </p:nvPicPr>
        <p:blipFill>
          <a:blip r:embed="rId2"/>
          <a:stretch>
            <a:fillRect/>
          </a:stretch>
        </p:blipFill>
        <p:spPr>
          <a:xfrm>
            <a:off x="3886200" y="263525"/>
            <a:ext cx="5110375" cy="6400800"/>
          </a:xfrm>
          <a:prstGeom prst="rect">
            <a:avLst/>
          </a:prstGeom>
        </p:spPr>
      </p:pic>
    </p:spTree>
    <p:extLst>
      <p:ext uri="{BB962C8B-B14F-4D97-AF65-F5344CB8AC3E}">
        <p14:creationId xmlns:p14="http://schemas.microsoft.com/office/powerpoint/2010/main" val="19415382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Main Menu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From the main menu you can access the gate or estimate parts of the system. Printers can be setup from the printers menu. Security settings will apply to each user login.</a:t>
            </a:r>
          </a:p>
        </p:txBody>
      </p:sp>
      <p:pic>
        <p:nvPicPr>
          <p:cNvPr id="3" name="Picture 2">
            <a:extLst>
              <a:ext uri="{FF2B5EF4-FFF2-40B4-BE49-F238E27FC236}">
                <a16:creationId xmlns:a16="http://schemas.microsoft.com/office/drawing/2014/main" id="{4C3CA55A-3156-4AFF-AF0F-539D5758C7C1}"/>
              </a:ext>
            </a:extLst>
          </p:cNvPr>
          <p:cNvPicPr>
            <a:picLocks noChangeAspect="1"/>
          </p:cNvPicPr>
          <p:nvPr/>
        </p:nvPicPr>
        <p:blipFill>
          <a:blip r:embed="rId2"/>
          <a:stretch>
            <a:fillRect/>
          </a:stretch>
        </p:blipFill>
        <p:spPr>
          <a:xfrm>
            <a:off x="3923321" y="260350"/>
            <a:ext cx="4992079" cy="6324600"/>
          </a:xfrm>
          <a:prstGeom prst="rect">
            <a:avLst/>
          </a:prstGeom>
        </p:spPr>
      </p:pic>
    </p:spTree>
    <p:extLst>
      <p:ext uri="{BB962C8B-B14F-4D97-AF65-F5344CB8AC3E}">
        <p14:creationId xmlns:p14="http://schemas.microsoft.com/office/powerpoint/2010/main" val="238941464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Menu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Gate Menu contains all gate functions, Gate In, Gate Out, Status Change, and more as shown. </a:t>
            </a:r>
          </a:p>
        </p:txBody>
      </p:sp>
      <p:pic>
        <p:nvPicPr>
          <p:cNvPr id="5" name="Picture 4">
            <a:extLst>
              <a:ext uri="{FF2B5EF4-FFF2-40B4-BE49-F238E27FC236}">
                <a16:creationId xmlns:a16="http://schemas.microsoft.com/office/drawing/2014/main" id="{987ABE57-DDF7-4B53-A3B4-0A4AAD8385A9}"/>
              </a:ext>
            </a:extLst>
          </p:cNvPr>
          <p:cNvPicPr>
            <a:picLocks noChangeAspect="1"/>
          </p:cNvPicPr>
          <p:nvPr/>
        </p:nvPicPr>
        <p:blipFill>
          <a:blip r:embed="rId2"/>
          <a:stretch>
            <a:fillRect/>
          </a:stretch>
        </p:blipFill>
        <p:spPr>
          <a:xfrm>
            <a:off x="3948113" y="273050"/>
            <a:ext cx="4981839" cy="6324600"/>
          </a:xfrm>
          <a:prstGeom prst="rect">
            <a:avLst/>
          </a:prstGeom>
        </p:spPr>
      </p:pic>
    </p:spTree>
    <p:extLst>
      <p:ext uri="{BB962C8B-B14F-4D97-AF65-F5344CB8AC3E}">
        <p14:creationId xmlns:p14="http://schemas.microsoft.com/office/powerpoint/2010/main" val="7340619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Screen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Gate In can handle any equipment type and has additional screens to handle damages, reefer units, tank containers, re-delivery numbers, and all chassis items.</a:t>
            </a:r>
          </a:p>
        </p:txBody>
      </p:sp>
      <p:pic>
        <p:nvPicPr>
          <p:cNvPr id="2" name="Picture 1">
            <a:extLst>
              <a:ext uri="{FF2B5EF4-FFF2-40B4-BE49-F238E27FC236}">
                <a16:creationId xmlns:a16="http://schemas.microsoft.com/office/drawing/2014/main" id="{CCD85BD1-3F66-497F-951E-47031B1BB246}"/>
              </a:ext>
            </a:extLst>
          </p:cNvPr>
          <p:cNvPicPr>
            <a:picLocks noChangeAspect="1"/>
          </p:cNvPicPr>
          <p:nvPr/>
        </p:nvPicPr>
        <p:blipFill>
          <a:blip r:embed="rId2"/>
          <a:stretch>
            <a:fillRect/>
          </a:stretch>
        </p:blipFill>
        <p:spPr>
          <a:xfrm>
            <a:off x="3886200" y="292100"/>
            <a:ext cx="5104528" cy="6400800"/>
          </a:xfrm>
          <a:prstGeom prst="rect">
            <a:avLst/>
          </a:prstGeom>
        </p:spPr>
      </p:pic>
    </p:spTree>
    <p:extLst>
      <p:ext uri="{BB962C8B-B14F-4D97-AF65-F5344CB8AC3E}">
        <p14:creationId xmlns:p14="http://schemas.microsoft.com/office/powerpoint/2010/main" val="37114157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Equipment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As you enter in the equipment, the system will verify unit and can do full fleet file checking. If the unit has a manifest or re-delivery number the information will appear and pull into the gate in.</a:t>
            </a:r>
          </a:p>
        </p:txBody>
      </p:sp>
      <p:pic>
        <p:nvPicPr>
          <p:cNvPr id="2" name="Picture 1">
            <a:extLst>
              <a:ext uri="{FF2B5EF4-FFF2-40B4-BE49-F238E27FC236}">
                <a16:creationId xmlns:a16="http://schemas.microsoft.com/office/drawing/2014/main" id="{C2FA5F2D-028D-40AB-B665-7131DBDE28BC}"/>
              </a:ext>
            </a:extLst>
          </p:cNvPr>
          <p:cNvPicPr>
            <a:picLocks noChangeAspect="1"/>
          </p:cNvPicPr>
          <p:nvPr/>
        </p:nvPicPr>
        <p:blipFill>
          <a:blip r:embed="rId2"/>
          <a:stretch>
            <a:fillRect/>
          </a:stretch>
        </p:blipFill>
        <p:spPr>
          <a:xfrm>
            <a:off x="3810000" y="190500"/>
            <a:ext cx="5108150" cy="6477000"/>
          </a:xfrm>
          <a:prstGeom prst="rect">
            <a:avLst/>
          </a:prstGeom>
        </p:spPr>
      </p:pic>
    </p:spTree>
    <p:extLst>
      <p:ext uri="{BB962C8B-B14F-4D97-AF65-F5344CB8AC3E}">
        <p14:creationId xmlns:p14="http://schemas.microsoft.com/office/powerpoint/2010/main" val="20352230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57200" y="273050"/>
            <a:ext cx="3008313" cy="565150"/>
          </a:xfrm>
        </p:spPr>
        <p:txBody>
          <a:bodyPr/>
          <a:lstStyle/>
          <a:p>
            <a:r>
              <a:rPr lang="en-US" dirty="0"/>
              <a:t>Gate In  </a:t>
            </a:r>
          </a:p>
        </p:txBody>
      </p:sp>
      <p:sp>
        <p:nvSpPr>
          <p:cNvPr id="7175" name="Rectangle 7"/>
          <p:cNvSpPr>
            <a:spLocks noGrp="1" noChangeArrowheads="1"/>
          </p:cNvSpPr>
          <p:nvPr>
            <p:ph type="body" sz="half" idx="2"/>
          </p:nvPr>
        </p:nvSpPr>
        <p:spPr>
          <a:xfrm>
            <a:off x="457200" y="838200"/>
            <a:ext cx="3505200" cy="1143000"/>
          </a:xfrm>
        </p:spPr>
        <p:txBody>
          <a:bodyPr/>
          <a:lstStyle/>
          <a:p>
            <a:r>
              <a:rPr lang="en-US" dirty="0"/>
              <a:t>All screens are built for 8 to 10 inch screen sizes. They are easy to use and easy to see, Each screen is built to be easy for use with your finger in an outdoor environment.. Use the filter row at the top to enter in filter values on larger lists.</a:t>
            </a:r>
          </a:p>
          <a:p>
            <a:r>
              <a:rPr lang="en-US" dirty="0"/>
              <a:t>Each screen will use the on screen keyboard as needed.</a:t>
            </a:r>
          </a:p>
        </p:txBody>
      </p:sp>
      <p:pic>
        <p:nvPicPr>
          <p:cNvPr id="3" name="Picture 2">
            <a:extLst>
              <a:ext uri="{FF2B5EF4-FFF2-40B4-BE49-F238E27FC236}">
                <a16:creationId xmlns:a16="http://schemas.microsoft.com/office/drawing/2014/main" id="{E2F41115-B403-43C9-8FEF-84F6B3268351}"/>
              </a:ext>
            </a:extLst>
          </p:cNvPr>
          <p:cNvPicPr>
            <a:picLocks noChangeAspect="1"/>
          </p:cNvPicPr>
          <p:nvPr/>
        </p:nvPicPr>
        <p:blipFill>
          <a:blip r:embed="rId2"/>
          <a:stretch>
            <a:fillRect/>
          </a:stretch>
        </p:blipFill>
        <p:spPr>
          <a:xfrm>
            <a:off x="3886870" y="273050"/>
            <a:ext cx="5104730" cy="6432550"/>
          </a:xfrm>
          <a:prstGeom prst="rect">
            <a:avLst/>
          </a:prstGeom>
        </p:spPr>
      </p:pic>
    </p:spTree>
    <p:extLst>
      <p:ext uri="{BB962C8B-B14F-4D97-AF65-F5344CB8AC3E}">
        <p14:creationId xmlns:p14="http://schemas.microsoft.com/office/powerpoint/2010/main" val="12515710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Business strategy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ln>
          <a:solidFill>
            <a:schemeClr val="accent1">
              <a:lumMod val="75000"/>
            </a:schemeClr>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usiness strategy presentation.potx" id="{E697D2F7-EB50-43CA-AA2E-1A77539ED80D}" vid="{A2214A34-0F8C-42E5-8DA8-CE4636A42B8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strategy presentation</Template>
  <TotalTime>1464</TotalTime>
  <Words>955</Words>
  <Application>Microsoft Office PowerPoint</Application>
  <PresentationFormat>On-screen Show (4:3)</PresentationFormat>
  <Paragraphs>73</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Arial Narrow</vt:lpstr>
      <vt:lpstr>Times New Roman</vt:lpstr>
      <vt:lpstr>Wingdings</vt:lpstr>
      <vt:lpstr>Business strategy presentation</vt:lpstr>
      <vt:lpstr>Depot Systems 5</vt:lpstr>
      <vt:lpstr>Windows Tablet App Add-On </vt:lpstr>
      <vt:lpstr>Tablet Security</vt:lpstr>
      <vt:lpstr>Login </vt:lpstr>
      <vt:lpstr>Main Menu </vt:lpstr>
      <vt:lpstr>Gate Menu </vt:lpstr>
      <vt:lpstr>Gate In Screen </vt:lpstr>
      <vt:lpstr>Gate In Equipment </vt:lpstr>
      <vt:lpstr>Gate In  </vt:lpstr>
      <vt:lpstr>Gate In Container </vt:lpstr>
      <vt:lpstr>Gate In Chassis </vt:lpstr>
      <vt:lpstr>Gate In Damages </vt:lpstr>
      <vt:lpstr>Gate In Damages </vt:lpstr>
      <vt:lpstr>Gate In Damages </vt:lpstr>
      <vt:lpstr>Gate In Pictures </vt:lpstr>
      <vt:lpstr>Gate In  </vt:lpstr>
      <vt:lpstr>Gate In Save </vt:lpstr>
      <vt:lpstr>Gate In Interchange </vt:lpstr>
      <vt:lpstr>Gate In Save </vt:lpstr>
      <vt:lpstr>Gate In Damage Estimates </vt:lpstr>
      <vt:lpstr>Gate In Estimate </vt:lpstr>
      <vt:lpstr>Gate Out </vt:lpstr>
      <vt:lpstr>Gate Out Booking </vt:lpstr>
      <vt:lpstr>Gate Out Equipment </vt:lpstr>
      <vt:lpstr>Gate Out </vt:lpstr>
      <vt:lpstr>Gate Out Save </vt:lpstr>
      <vt:lpstr>Status Screen</vt:lpstr>
      <vt:lpstr>Yard Check</vt:lpstr>
      <vt:lpstr>What's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Depot Systems</dc:title>
  <dc:creator>Wally Morris</dc:creator>
  <cp:lastModifiedBy>Wally Morris</cp:lastModifiedBy>
  <cp:revision>45</cp:revision>
  <cp:lastPrinted>1601-01-01T00:00:00Z</cp:lastPrinted>
  <dcterms:created xsi:type="dcterms:W3CDTF">2018-01-12T14:31:52Z</dcterms:created>
  <dcterms:modified xsi:type="dcterms:W3CDTF">2018-01-13T17:09:43Z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TC010184381033</vt:lpwstr>
  </property>
  <property fmtid="{D5CDD505-2E9C-101B-9397-08002B2CF9AE}" pid="3" name="ContentTypeId">
    <vt:lpwstr>0x0101006EDDDB5EE6D98C44930B742096920B300400F5B6D36B3EF94B4E9A635CDF2A18F5B8</vt:lpwstr>
  </property>
  <property fmtid="{D5CDD505-2E9C-101B-9397-08002B2CF9AE}" pid="4" name="InternalTags">
    <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y fmtid="{D5CDD505-2E9C-101B-9397-08002B2CF9AE}" pid="9" name="LocMarketGroupTiers">
    <vt:lpwstr>,t:Tier 1,t:Tier 2,t:Tier 3,</vt:lpwstr>
  </property>
</Properties>
</file>